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439" r:id="rId3"/>
    <p:sldId id="440" r:id="rId4"/>
    <p:sldId id="443" r:id="rId5"/>
    <p:sldId id="269" r:id="rId6"/>
    <p:sldId id="280" r:id="rId7"/>
    <p:sldId id="281" r:id="rId8"/>
    <p:sldId id="282" r:id="rId9"/>
    <p:sldId id="283" r:id="rId10"/>
    <p:sldId id="284" r:id="rId11"/>
    <p:sldId id="285" r:id="rId12"/>
    <p:sldId id="431" r:id="rId13"/>
    <p:sldId id="400" r:id="rId14"/>
    <p:sldId id="430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273" r:id="rId41"/>
    <p:sldId id="380" r:id="rId42"/>
    <p:sldId id="399" r:id="rId43"/>
    <p:sldId id="382" r:id="rId44"/>
    <p:sldId id="398" r:id="rId45"/>
    <p:sldId id="433" r:id="rId46"/>
    <p:sldId id="432" r:id="rId47"/>
    <p:sldId id="304" r:id="rId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 autoAdjust="0"/>
    <p:restoredTop sz="66629" autoAdjust="0"/>
  </p:normalViewPr>
  <p:slideViewPr>
    <p:cSldViewPr snapToGrid="0">
      <p:cViewPr varScale="1">
        <p:scale>
          <a:sx n="100" d="100"/>
          <a:sy n="100" d="100"/>
        </p:scale>
        <p:origin x="2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0.wmf"/><Relationship Id="rId1" Type="http://schemas.openxmlformats.org/officeDocument/2006/relationships/image" Target="../media/image16.wmf"/><Relationship Id="rId4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9ADF1-A907-4EF5-8611-3E98F29719D1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7412-3632-4F86-9F0D-96DD71995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56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440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22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813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830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58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Learning Theory </a:t>
            </a:r>
            <a:r>
              <a:rPr kumimoji="1" lang="zh-CN" altLang="en-US" dirty="0"/>
              <a:t>学习理论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  <a:endParaRPr kumimoji="1" lang="en" altLang="zh-CN" dirty="0"/>
          </a:p>
          <a:p>
            <a:r>
              <a:rPr kumimoji="1" lang="en" altLang="zh-CN" dirty="0"/>
              <a:t>task</a:t>
            </a:r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r>
              <a:rPr kumimoji="1" lang="en-US" altLang="zh-CN" dirty="0"/>
              <a:t>method</a:t>
            </a:r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en" altLang="zh-CN" dirty="0"/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endParaRPr kumimoji="1" lang="en" altLang="zh-CN" dirty="0"/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840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78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760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738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861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564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981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6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75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242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972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" dirty="0"/>
              </a:p>
              <a:p>
                <a:endParaRPr kumimoji="1" lang="en" altLang="zh-CN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988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324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953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040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89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31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379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018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239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lang="zh-TW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471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722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lang="zh-TW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lang="zh-TW" altLang="en-US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021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lang="zh-TW" altLang="en-US" dirty="0"/>
              </a:p>
              <a:p>
                <a:endParaRPr lang="en-US" altLang="zh-TW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lang="zh-TW" altLang="en-US" dirty="0"/>
              </a:p>
              <a:p>
                <a:endParaRPr lang="en-US" altLang="zh-TW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153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110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732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278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1</a:t>
                </a:r>
                <a:r>
                  <a:rPr kumimoji="1" lang="zh-CN" altLang="en" dirty="0"/>
                  <a:t>、</a:t>
                </a:r>
                <a:r>
                  <a:rPr kumimoji="1" lang="en" altLang="zh-CN" dirty="0"/>
                  <a:t>Introduction of this course</a:t>
                </a:r>
              </a:p>
              <a:p>
                <a:r>
                  <a:rPr kumimoji="1" lang="en" altLang="zh-CN" dirty="0"/>
                  <a:t>01_introduction.pptx</a:t>
                </a:r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参考书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/>
                  <a:t>“</a:t>
                </a:r>
                <a:r>
                  <a:rPr kumimoji="1" lang="en" altLang="zh-CN" dirty="0"/>
                  <a:t>Machine Learning” (ML) </a:t>
                </a:r>
                <a:r>
                  <a:rPr kumimoji="1" lang="zh-CN" altLang="en-US" dirty="0"/>
                  <a:t>和 “</a:t>
                </a:r>
                <a:r>
                  <a:rPr kumimoji="1" lang="en" altLang="zh-CN" dirty="0"/>
                  <a:t>Machine Learning and having it Deep and Structured” (MLDS) </a:t>
                </a:r>
                <a:r>
                  <a:rPr kumimoji="1" lang="zh-CN" altLang="en-US" dirty="0"/>
                  <a:t>有何不同？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</a:p>
              <a:p>
                <a:r>
                  <a:rPr kumimoji="1" lang="en" altLang="zh-CN" dirty="0"/>
                  <a:t>Image Recognition </a:t>
                </a:r>
                <a:r>
                  <a:rPr kumimoji="1" lang="zh-CN" altLang="en-US" dirty="0"/>
                  <a:t>图像识别</a:t>
                </a:r>
              </a:p>
              <a:p>
                <a:r>
                  <a:rPr kumimoji="1" lang="en" altLang="zh-CN" dirty="0"/>
                  <a:t>Playing Go </a:t>
                </a:r>
                <a:r>
                  <a:rPr kumimoji="1" lang="zh-CN" altLang="en-US" dirty="0"/>
                  <a:t>下围棋</a:t>
                </a:r>
              </a:p>
              <a:p>
                <a:r>
                  <a:rPr kumimoji="1" lang="en" altLang="zh-CN" dirty="0"/>
                  <a:t>Dialogue System </a:t>
                </a:r>
                <a:r>
                  <a:rPr kumimoji="1" lang="zh-CN" altLang="en-US" dirty="0"/>
                  <a:t>对话系统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Goodness of function f </a:t>
                </a:r>
                <a:r>
                  <a:rPr kumimoji="1" lang="zh-CN" altLang="en-US" dirty="0"/>
                  <a:t>函数优度 </a:t>
                </a:r>
                <a:r>
                  <a:rPr kumimoji="1" lang="en" altLang="zh-CN" dirty="0"/>
                  <a:t>f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Learning Theory </a:t>
                </a:r>
                <a:r>
                  <a:rPr kumimoji="1" lang="zh-CN" altLang="en-US" dirty="0"/>
                  <a:t>学习理论</a:t>
                </a:r>
                <a:endParaRPr kumimoji="1"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scenario </a:t>
                </a:r>
                <a:r>
                  <a:rPr kumimoji="1" lang="zh-CN" altLang="en-US" dirty="0"/>
                  <a:t>设想</a:t>
                </a:r>
              </a:p>
              <a:p>
                <a:r>
                  <a:rPr kumimoji="1" lang="en" altLang="zh-CN" dirty="0"/>
                  <a:t>Supervised Learning </a:t>
                </a:r>
                <a:r>
                  <a:rPr kumimoji="1" lang="zh-CN" altLang="en-US" dirty="0"/>
                  <a:t>监督学习</a:t>
                </a:r>
              </a:p>
              <a:p>
                <a:r>
                  <a:rPr kumimoji="1" lang="en" altLang="zh-CN" dirty="0"/>
                  <a:t>Semi-supervised Learning </a:t>
                </a:r>
                <a:r>
                  <a:rPr kumimoji="1" lang="zh-CN" altLang="en-US" dirty="0"/>
                  <a:t>半监督学习</a:t>
                </a:r>
              </a:p>
              <a:p>
                <a:r>
                  <a:rPr kumimoji="1" lang="en" altLang="zh-CN" dirty="0"/>
                  <a:t>Transfer Learning </a:t>
                </a:r>
                <a:r>
                  <a:rPr kumimoji="1" lang="zh-CN" altLang="en-US" dirty="0"/>
                  <a:t>迁移学习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Unsupervised Learning </a:t>
                </a:r>
                <a:r>
                  <a:rPr kumimoji="1" lang="zh-CN" altLang="en-US" dirty="0"/>
                  <a:t>无监督学习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Reinforcement Learning </a:t>
                </a:r>
                <a:r>
                  <a:rPr kumimoji="1" lang="zh-CN" altLang="en-US" dirty="0"/>
                  <a:t>强化学习</a:t>
                </a:r>
                <a:endParaRPr kumimoji="1" lang="en" altLang="zh-CN" dirty="0"/>
              </a:p>
              <a:p>
                <a:r>
                  <a:rPr kumimoji="1" lang="en" altLang="zh-CN" dirty="0"/>
                  <a:t>task</a:t>
                </a:r>
              </a:p>
              <a:p>
                <a:r>
                  <a:rPr kumimoji="1" lang="en" altLang="zh-CN" dirty="0"/>
                  <a:t>Regression </a:t>
                </a:r>
                <a:r>
                  <a:rPr kumimoji="1" lang="zh-CN" altLang="en-US" dirty="0"/>
                  <a:t>回归</a:t>
                </a:r>
              </a:p>
              <a:p>
                <a:r>
                  <a:rPr kumimoji="1" lang="en" altLang="zh-CN" dirty="0"/>
                  <a:t>Classification </a:t>
                </a:r>
                <a:r>
                  <a:rPr kumimoji="1" lang="zh-CN" altLang="en-US" dirty="0"/>
                  <a:t>分类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Structured Learning </a:t>
                </a:r>
                <a:r>
                  <a:rPr kumimoji="1" lang="zh-CN" altLang="en-US" dirty="0"/>
                  <a:t>结构化学习</a:t>
                </a:r>
              </a:p>
              <a:p>
                <a:r>
                  <a:rPr kumimoji="1" lang="en-US" altLang="zh-CN" dirty="0"/>
                  <a:t>method</a:t>
                </a:r>
              </a:p>
              <a:p>
                <a:r>
                  <a:rPr kumimoji="1" lang="en" altLang="zh-CN" dirty="0"/>
                  <a:t>Linear Model </a:t>
                </a:r>
                <a:r>
                  <a:rPr kumimoji="1" lang="zh-CN" altLang="en-US" dirty="0"/>
                  <a:t>线性模型</a:t>
                </a:r>
              </a:p>
              <a:p>
                <a:r>
                  <a:rPr kumimoji="1" lang="en" altLang="zh-CN" dirty="0"/>
                  <a:t>Non-linear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Deep Learning </a:t>
                </a:r>
                <a:r>
                  <a:rPr kumimoji="1" lang="zh-CN" altLang="en-US" dirty="0"/>
                  <a:t>深度学习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SVM, decision tree, K-NN … SVM</a:t>
                </a:r>
                <a:r>
                  <a:rPr kumimoji="1" lang="zh-CN" altLang="en" dirty="0"/>
                  <a:t>、</a:t>
                </a:r>
                <a:r>
                  <a:rPr kumimoji="1" lang="zh-CN" altLang="en-US" dirty="0"/>
                  <a:t>决策树、</a:t>
                </a:r>
                <a:r>
                  <a:rPr kumimoji="1" lang="en" altLang="zh-CN" dirty="0"/>
                  <a:t>K-NN……</a:t>
                </a:r>
              </a:p>
              <a:p>
                <a:endParaRPr kumimoji="1" lang="en-US" altLang="zh-CN" dirty="0"/>
              </a:p>
              <a:p>
                <a:r>
                  <a:rPr lang="en-US" altLang="zh-TW" sz="1200" dirty="0"/>
                  <a:t>Regression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The output of the target function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TW" sz="1200" dirty="0"/>
                  <a:t> is “scalar”.</a:t>
                </a:r>
                <a:endParaRPr lang="zh-TW" altLang="en-US" sz="1200" dirty="0"/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Binary Classification </a:t>
                </a:r>
                <a:r>
                  <a:rPr kumimoji="1" lang="zh-CN" altLang="en-US" dirty="0"/>
                  <a:t>二元分类</a:t>
                </a:r>
              </a:p>
              <a:p>
                <a:r>
                  <a:rPr kumimoji="1" lang="en" altLang="zh-CN" dirty="0"/>
                  <a:t>Multi-class Classification </a:t>
                </a:r>
                <a:r>
                  <a:rPr kumimoji="1" lang="zh-CN" altLang="en-US" dirty="0"/>
                  <a:t>多类分类</a:t>
                </a:r>
              </a:p>
              <a:p>
                <a:endParaRPr kumimoji="1" lang="zh-CN" altLang="en-US" dirty="0"/>
              </a:p>
              <a:p>
                <a:r>
                  <a:rPr kumimoji="1" lang="en" altLang="zh-CN" dirty="0"/>
                  <a:t>Spam filtering </a:t>
                </a:r>
                <a:r>
                  <a:rPr kumimoji="1" lang="zh-CN" altLang="en-US" dirty="0"/>
                  <a:t>垃圾邮件过滤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Document Classification </a:t>
                </a:r>
                <a:r>
                  <a:rPr kumimoji="1" lang="zh-CN" altLang="en-US" dirty="0"/>
                  <a:t>文档分类</a:t>
                </a:r>
              </a:p>
              <a:p>
                <a:endParaRPr kumimoji="1"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Hierarchical Structure </a:t>
                </a:r>
                <a:r>
                  <a:rPr lang="zh-CN" altLang="en-US" sz="1200" dirty="0">
                    <a:solidFill>
                      <a:srgbClr val="0000FF"/>
                    </a:solidFill>
                  </a:rPr>
                  <a:t>层次结构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需要注意下围棋的训练数据的组织形式</a:t>
                </a:r>
                <a:endParaRPr lang="zh-TW" altLang="en-US" sz="1200" dirty="0"/>
              </a:p>
              <a:p>
                <a:endParaRPr kumimoji="1" lang="en" altLang="zh-CN" dirty="0"/>
              </a:p>
              <a:p>
                <a:r>
                  <a:rPr kumimoji="1" lang="zh-CN" altLang="en-US" dirty="0"/>
                  <a:t>半监督学习和迁移学习的区别是同样是猫狗分类的任务，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半监督学习使用的全部是猫和狗的图片，只不过有一部分图片没有标签，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迁移学习除了使用猫和狗的图片，还使用了其他图片，这些图片和猫狗无关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Data not related to the task considered (can be either labeled or unlabeled) </a:t>
                </a:r>
                <a:r>
                  <a:rPr kumimoji="1" lang="zh-CN" altLang="en-US" dirty="0"/>
                  <a:t>与考虑的任务无关的数据（可以标记或不标记）</a:t>
                </a:r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Machine Reading: Machine learns the meaning of words from reading a lot of documents without supervision </a:t>
                </a:r>
                <a:r>
                  <a:rPr kumimoji="1" lang="zh-CN" altLang="en-US" dirty="0"/>
                  <a:t>机器阅读：机器无需监督，通过阅读大量文档来学习单词的含义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Beyond Classification </a:t>
                </a:r>
                <a:r>
                  <a:rPr kumimoji="1" lang="zh-CN" altLang="en-US" dirty="0"/>
                  <a:t>超越分类</a:t>
                </a:r>
              </a:p>
              <a:p>
                <a:r>
                  <a:rPr kumimoji="1" lang="en" altLang="zh-CN" dirty="0"/>
                  <a:t>Speech Recognition </a:t>
                </a:r>
                <a:r>
                  <a:rPr kumimoji="1" lang="zh-CN" altLang="en-US" dirty="0"/>
                  <a:t>语音识别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没有办法穷举声音可能得所有输出</a:t>
                </a:r>
              </a:p>
              <a:p>
                <a:r>
                  <a:rPr kumimoji="1" lang="en" altLang="zh-CN" dirty="0"/>
                  <a:t>Machine Translation </a:t>
                </a:r>
                <a:r>
                  <a:rPr kumimoji="1" lang="zh-CN" altLang="en-US" dirty="0"/>
                  <a:t>机器翻译</a:t>
                </a:r>
                <a:r>
                  <a:rPr kumimoji="1" lang="en-US" altLang="zh-CN" dirty="0"/>
                  <a:t>—</a:t>
                </a:r>
                <a:r>
                  <a:rPr kumimoji="1" lang="zh-CN" altLang="en-US" dirty="0"/>
                  <a:t>没有办法穷举所有可能翻译的结构</a:t>
                </a:r>
                <a:endParaRPr kumimoji="1" lang="en" altLang="zh-CN" dirty="0"/>
              </a:p>
              <a:p>
                <a:endParaRPr kumimoji="1"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" altLang="zh-CN" dirty="0"/>
                  <a:t>Learning from critics </a:t>
                </a:r>
                <a:r>
                  <a:rPr kumimoji="1" lang="zh-CN" altLang="en-US" dirty="0"/>
                  <a:t>向批评家学习</a:t>
                </a:r>
              </a:p>
              <a:p>
                <a:endParaRPr kumimoji="1" lang="en" altLang="zh-CN" dirty="0"/>
              </a:p>
              <a:p>
                <a:r>
                  <a:rPr kumimoji="1" lang="en" altLang="zh-CN" dirty="0"/>
                  <a:t>Convolutional Neural Network (CNN) </a:t>
                </a:r>
                <a:r>
                  <a:rPr kumimoji="1" lang="zh-CN" altLang="en-US" dirty="0"/>
                  <a:t>卷积神经网络（</a:t>
                </a:r>
                <a:r>
                  <a:rPr kumimoji="1" lang="en" altLang="zh-CN" dirty="0"/>
                  <a:t>CNN</a:t>
                </a:r>
                <a:r>
                  <a:rPr kumimoji="1" lang="zh-CN" altLang="en" dirty="0"/>
                  <a:t>）</a:t>
                </a:r>
              </a:p>
              <a:p>
                <a:endParaRPr kumimoji="1" lang="zh-CN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97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570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847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02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19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23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77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118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1</a:t>
            </a:r>
            <a:r>
              <a:rPr kumimoji="1" lang="zh-CN" altLang="en" dirty="0"/>
              <a:t>、</a:t>
            </a:r>
            <a:r>
              <a:rPr kumimoji="1" lang="en" altLang="zh-CN" dirty="0"/>
              <a:t>Introduction of this course</a:t>
            </a:r>
          </a:p>
          <a:p>
            <a:r>
              <a:rPr kumimoji="1" lang="en" altLang="zh-CN" dirty="0"/>
              <a:t>01_introduction.pptx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参考书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“</a:t>
            </a:r>
            <a:r>
              <a:rPr kumimoji="1" lang="en" altLang="zh-CN" dirty="0"/>
              <a:t>Machine Learning” (ML) </a:t>
            </a:r>
            <a:r>
              <a:rPr kumimoji="1" lang="zh-CN" altLang="en-US" dirty="0"/>
              <a:t>和 “</a:t>
            </a:r>
            <a:r>
              <a:rPr kumimoji="1" lang="en" altLang="zh-CN" dirty="0"/>
              <a:t>Machine Learning and having it Deep and Structured” (MLDS) </a:t>
            </a:r>
            <a:r>
              <a:rPr kumimoji="1" lang="zh-CN" altLang="en-US" dirty="0"/>
              <a:t>有何不同？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Image Recognition </a:t>
            </a:r>
            <a:r>
              <a:rPr kumimoji="1" lang="zh-CN" altLang="en-US" dirty="0"/>
              <a:t>图像识别</a:t>
            </a:r>
          </a:p>
          <a:p>
            <a:r>
              <a:rPr kumimoji="1" lang="en" altLang="zh-CN" dirty="0"/>
              <a:t>Playing Go </a:t>
            </a:r>
            <a:r>
              <a:rPr kumimoji="1" lang="zh-CN" altLang="en-US" dirty="0"/>
              <a:t>下围棋</a:t>
            </a:r>
          </a:p>
          <a:p>
            <a:r>
              <a:rPr kumimoji="1" lang="en" altLang="zh-CN" dirty="0"/>
              <a:t>Dialogue System </a:t>
            </a:r>
            <a:r>
              <a:rPr kumimoji="1" lang="zh-CN" altLang="en-US" dirty="0"/>
              <a:t>对话系统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en" altLang="zh-CN" dirty="0"/>
              <a:t>Goodness of function f </a:t>
            </a:r>
            <a:r>
              <a:rPr kumimoji="1" lang="zh-CN" altLang="en-US" dirty="0"/>
              <a:t>函数优度 </a:t>
            </a:r>
            <a:r>
              <a:rPr kumimoji="1" lang="en" altLang="zh-CN" dirty="0"/>
              <a:t>f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Regression </a:t>
            </a:r>
            <a:r>
              <a:rPr kumimoji="1" lang="zh-CN" altLang="en-US" dirty="0"/>
              <a:t>回归</a:t>
            </a:r>
          </a:p>
          <a:p>
            <a:r>
              <a:rPr kumimoji="1" lang="en" altLang="zh-CN" dirty="0"/>
              <a:t>Classification </a:t>
            </a:r>
            <a:r>
              <a:rPr kumimoji="1" lang="zh-CN" altLang="en-US" dirty="0"/>
              <a:t>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Binary Classification </a:t>
            </a:r>
            <a:r>
              <a:rPr kumimoji="1" lang="zh-CN" altLang="en-US" dirty="0"/>
              <a:t>二元分类</a:t>
            </a:r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多类分类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Spam filtering </a:t>
            </a:r>
            <a:r>
              <a:rPr kumimoji="1" lang="zh-CN" altLang="en-US" dirty="0"/>
              <a:t>垃圾邮件过滤</a:t>
            </a:r>
          </a:p>
          <a:p>
            <a:r>
              <a:rPr kumimoji="1" lang="en" altLang="zh-CN" dirty="0"/>
              <a:t>Document Classification </a:t>
            </a:r>
            <a:r>
              <a:rPr kumimoji="1" lang="zh-CN" altLang="en-US" dirty="0"/>
              <a:t>文档分类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" altLang="zh-CN" dirty="0"/>
              <a:t>Linear Model </a:t>
            </a:r>
            <a:r>
              <a:rPr kumimoji="1" lang="zh-CN" altLang="en-US" dirty="0"/>
              <a:t>线性模型</a:t>
            </a:r>
          </a:p>
          <a:p>
            <a:r>
              <a:rPr kumimoji="1" lang="en" altLang="zh-CN" dirty="0"/>
              <a:t>Non-linear Model</a:t>
            </a:r>
          </a:p>
          <a:p>
            <a:endParaRPr kumimoji="1" lang="en" altLang="zh-CN" dirty="0"/>
          </a:p>
          <a:p>
            <a:r>
              <a:rPr kumimoji="1" lang="en" altLang="zh-CN" dirty="0"/>
              <a:t>Deep Learning </a:t>
            </a:r>
            <a:r>
              <a:rPr kumimoji="1" lang="zh-CN" altLang="en-US" dirty="0"/>
              <a:t>深度学习</a:t>
            </a:r>
          </a:p>
          <a:p>
            <a:r>
              <a:rPr kumimoji="1" lang="en" altLang="zh-CN" dirty="0"/>
              <a:t>Convolutional Neural Network (CNN) </a:t>
            </a:r>
            <a:r>
              <a:rPr kumimoji="1" lang="zh-CN" altLang="en-US" dirty="0"/>
              <a:t>卷积神经网络（</a:t>
            </a:r>
            <a:r>
              <a:rPr kumimoji="1" lang="en" altLang="zh-CN" dirty="0"/>
              <a:t>CNN</a:t>
            </a:r>
            <a:r>
              <a:rPr kumimoji="1" lang="zh-CN" altLang="en" dirty="0"/>
              <a:t>）</a:t>
            </a:r>
          </a:p>
          <a:p>
            <a:endParaRPr kumimoji="1" lang="zh-CN" altLang="en" dirty="0"/>
          </a:p>
          <a:p>
            <a:r>
              <a:rPr kumimoji="1" lang="en" altLang="zh-CN" dirty="0"/>
              <a:t>SVM, decision tree, K-NN … SVM</a:t>
            </a:r>
            <a:r>
              <a:rPr kumimoji="1" lang="zh-CN" altLang="en" dirty="0"/>
              <a:t>、</a:t>
            </a:r>
            <a:r>
              <a:rPr kumimoji="1" lang="zh-CN" altLang="en-US" dirty="0"/>
              <a:t>决策树、</a:t>
            </a:r>
            <a:r>
              <a:rPr kumimoji="1" lang="en" altLang="zh-CN" dirty="0"/>
              <a:t>K-NN……</a:t>
            </a:r>
          </a:p>
          <a:p>
            <a:endParaRPr kumimoji="1" lang="en" altLang="zh-CN" dirty="0"/>
          </a:p>
          <a:p>
            <a:r>
              <a:rPr kumimoji="1" lang="en" altLang="zh-CN" dirty="0"/>
              <a:t>Supervised Learning </a:t>
            </a:r>
            <a:r>
              <a:rPr kumimoji="1" lang="zh-CN" altLang="en-US" dirty="0"/>
              <a:t>监督学习</a:t>
            </a:r>
          </a:p>
          <a:p>
            <a:r>
              <a:rPr kumimoji="1" lang="en" altLang="zh-CN" dirty="0"/>
              <a:t>Semi-supervised Learning </a:t>
            </a:r>
            <a:r>
              <a:rPr kumimoji="1" lang="zh-CN" altLang="en-US" dirty="0"/>
              <a:t>半监督学习</a:t>
            </a:r>
          </a:p>
          <a:p>
            <a:r>
              <a:rPr kumimoji="1" lang="en" altLang="zh-CN" dirty="0"/>
              <a:t>Transfer Learning </a:t>
            </a:r>
            <a:r>
              <a:rPr kumimoji="1" lang="zh-CN" altLang="en-US" dirty="0"/>
              <a:t>迁移学习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Data not related to the task considered (can be either labeled or unlabeled) </a:t>
            </a:r>
            <a:r>
              <a:rPr kumimoji="1" lang="zh-CN" altLang="en-US" dirty="0"/>
              <a:t>与考虑的任务无关的数据（可以标记或不标记）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Unsupervised Learning </a:t>
            </a:r>
            <a:r>
              <a:rPr kumimoji="1" lang="zh-CN" altLang="en-US" dirty="0"/>
              <a:t>无监督学习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Machine Reading: Machine learns the meaning of words from reading a lot of documents without supervision </a:t>
            </a:r>
            <a:r>
              <a:rPr kumimoji="1" lang="zh-CN" altLang="en-US" dirty="0"/>
              <a:t>机器阅读：机器无需监督，通过阅读大量文档来学习单词的含义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Structured Learning </a:t>
            </a:r>
            <a:r>
              <a:rPr kumimoji="1" lang="zh-CN" altLang="en-US" dirty="0"/>
              <a:t>结构化学习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Beyond Classification </a:t>
            </a:r>
            <a:r>
              <a:rPr kumimoji="1" lang="zh-CN" altLang="en-US" dirty="0"/>
              <a:t>超越分类</a:t>
            </a:r>
          </a:p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Machine Translation </a:t>
            </a:r>
            <a:r>
              <a:rPr kumimoji="1" lang="zh-CN" altLang="en-US" dirty="0"/>
              <a:t>机器翻译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Reinforcement Learning </a:t>
            </a:r>
            <a:r>
              <a:rPr kumimoji="1" lang="zh-CN" altLang="en-US" dirty="0"/>
              <a:t>强化学习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Learning from critics </a:t>
            </a:r>
            <a:r>
              <a:rPr kumimoji="1" lang="zh-CN" altLang="en-US" dirty="0"/>
              <a:t>向批评家学习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scenario </a:t>
            </a:r>
            <a:r>
              <a:rPr kumimoji="1" lang="zh-CN" altLang="en-US" dirty="0"/>
              <a:t>设想</a:t>
            </a:r>
          </a:p>
          <a:p>
            <a:endParaRPr kumimoji="1" lang="zh-CN" altLang="en-US" dirty="0"/>
          </a:p>
          <a:p>
            <a:endParaRPr lang="zh-TW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2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21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59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78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35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87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64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97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94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34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81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8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EBA91-1ABC-40A1-A298-75A1ACA309CE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0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0.png"/><Relationship Id="rId5" Type="http://schemas.openxmlformats.org/officeDocument/2006/relationships/image" Target="../media/image16.wmf"/><Relationship Id="rId15" Type="http://schemas.openxmlformats.org/officeDocument/2006/relationships/image" Target="../media/image23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8.png"/><Relationship Id="rId1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~tlkagk/courses_ML17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9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jpeg"/><Relationship Id="rId5" Type="http://schemas.openxmlformats.org/officeDocument/2006/relationships/image" Target="../media/image12.wmf"/><Relationship Id="rId10" Type="http://schemas.openxmlformats.org/officeDocument/2006/relationships/image" Target="../media/image14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wmf"/><Relationship Id="rId12" Type="http://schemas.openxmlformats.org/officeDocument/2006/relationships/image" Target="../media/image18.wmf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</a:t>
            </a:r>
            <a:br>
              <a:rPr lang="en-US" altLang="zh-TW" dirty="0"/>
            </a:br>
            <a:r>
              <a:rPr lang="en-US" altLang="zh-TW" dirty="0"/>
              <a:t>this course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李宏毅</a:t>
            </a:r>
            <a:endParaRPr lang="en-US" altLang="zh-TW" sz="4400" dirty="0"/>
          </a:p>
          <a:p>
            <a:r>
              <a:rPr lang="en-US" altLang="zh-TW" sz="4400" dirty="0"/>
              <a:t>Hung-yi Lee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2650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46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9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93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752063"/>
              </p:ext>
            </p:extLst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is so simple ……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85011" y="3752284"/>
            <a:ext cx="375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就好像把大象放進冰箱 </a:t>
            </a:r>
            <a:r>
              <a:rPr lang="en-US" altLang="zh-TW" sz="2400" dirty="0"/>
              <a:t>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162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55869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4497" y="910012"/>
            <a:ext cx="8245365" cy="56409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645" y="1434657"/>
            <a:ext cx="3232520" cy="48188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83644" y="3507769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31705" y="3647948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996374" y="5885792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2580" y="1635123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992580" y="2425718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409733" y="2713148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31475" y="4186623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121738" y="1087911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602193" y="1088160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136486" y="2293131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6299765" y="2297329"/>
            <a:ext cx="2265504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Reinforcement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560538" y="5344223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240566" y="3900740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450868" y="4071878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478308" y="4087293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221063" y="4866733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305874" y="2104182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305874" y="3410532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051078" y="4438138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813430" y="341885"/>
            <a:ext cx="474826" cy="37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572221" y="335261"/>
            <a:ext cx="561576" cy="399076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6988195" y="329053"/>
            <a:ext cx="573292" cy="3869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281110" y="29711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scenario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61487" y="30948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154397" y="304180"/>
            <a:ext cx="71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task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166720" y="105691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Map</a:t>
            </a:r>
            <a:endParaRPr lang="zh-TW" altLang="en-US" sz="3200" b="1" i="1" u="sng" dirty="0"/>
          </a:p>
        </p:txBody>
      </p:sp>
      <p:sp>
        <p:nvSpPr>
          <p:cNvPr id="9" name="文字方塊 8"/>
          <p:cNvSpPr txBox="1"/>
          <p:nvPr/>
        </p:nvSpPr>
        <p:spPr>
          <a:xfrm>
            <a:off x="683644" y="910012"/>
            <a:ext cx="220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Theory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1696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551511" y="1641753"/>
                <a:ext cx="3733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/>
                  <a:t> is “scalar”.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511" y="1641753"/>
                <a:ext cx="3733249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4361132" y="2796984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</a:t>
            </a:r>
            <a:endParaRPr lang="zh-TW" altLang="en-US" sz="28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967695" y="2712822"/>
            <a:ext cx="194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今天上午 </a:t>
            </a:r>
            <a:r>
              <a:rPr lang="en-US" altLang="zh-TW" dirty="0"/>
              <a:t>PM2.5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993094" y="3048016"/>
            <a:ext cx="19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昨天上午</a:t>
            </a:r>
            <a:r>
              <a:rPr lang="en-US" altLang="zh-TW" dirty="0"/>
              <a:t>PM2.5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535534" y="3343484"/>
            <a:ext cx="7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5858073" y="2971372"/>
            <a:ext cx="20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明天上午</a:t>
            </a:r>
            <a:r>
              <a:rPr lang="en-US" altLang="zh-TW" dirty="0"/>
              <a:t>PM2.5</a:t>
            </a:r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>
            <a:off x="3710831" y="290818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65" idx="1"/>
          </p:cNvCxnSpPr>
          <p:nvPr/>
        </p:nvCxnSpPr>
        <p:spPr>
          <a:xfrm flipV="1">
            <a:off x="3710831" y="3243032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5243088" y="3263639"/>
            <a:ext cx="637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5803135" y="3243030"/>
            <a:ext cx="172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(scalar)</a:t>
            </a:r>
            <a:endParaRPr lang="zh-TW" altLang="en-US" sz="2400" dirty="0"/>
          </a:p>
        </p:txBody>
      </p:sp>
      <p:cxnSp>
        <p:nvCxnSpPr>
          <p:cNvPr id="87" name="直線單箭頭接點 86"/>
          <p:cNvCxnSpPr/>
          <p:nvPr/>
        </p:nvCxnSpPr>
        <p:spPr>
          <a:xfrm flipV="1">
            <a:off x="3710831" y="3583192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-413384" y="3988661"/>
            <a:ext cx="984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95463" y="5173787"/>
            <a:ext cx="230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9/01</a:t>
            </a:r>
            <a:r>
              <a:rPr lang="zh-TW" altLang="en-US" dirty="0"/>
              <a:t> 上午 </a:t>
            </a:r>
            <a:r>
              <a:rPr lang="en-US" altLang="zh-TW" dirty="0"/>
              <a:t>PM2.5 = 63 </a:t>
            </a:r>
            <a:endParaRPr lang="zh-TW" altLang="en-US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3099772" y="5150136"/>
            <a:ext cx="23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9/02</a:t>
            </a:r>
            <a:r>
              <a:rPr lang="zh-TW" altLang="en-US" dirty="0"/>
              <a:t> 上午 </a:t>
            </a:r>
            <a:r>
              <a:rPr lang="en-US" altLang="zh-TW" dirty="0"/>
              <a:t>PM2.5 = 65</a:t>
            </a:r>
            <a:endParaRPr lang="zh-TW" altLang="en-US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6437699" y="5172723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9/03</a:t>
            </a:r>
            <a:r>
              <a:rPr lang="zh-TW" altLang="en-US" dirty="0"/>
              <a:t> 上午 </a:t>
            </a:r>
            <a:r>
              <a:rPr lang="en-US" altLang="zh-TW" dirty="0"/>
              <a:t>PM2.5 = 100</a:t>
            </a:r>
            <a:endParaRPr lang="zh-TW" altLang="en-US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-117803" y="4130377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Data: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795463" y="6098654"/>
            <a:ext cx="230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9/12</a:t>
            </a:r>
            <a:r>
              <a:rPr lang="zh-TW" altLang="en-US" dirty="0"/>
              <a:t> 上午 </a:t>
            </a:r>
            <a:r>
              <a:rPr lang="en-US" altLang="zh-TW" dirty="0"/>
              <a:t>PM2.5 = 30</a:t>
            </a:r>
            <a:endParaRPr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3099772" y="6098654"/>
            <a:ext cx="249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9/13</a:t>
            </a:r>
            <a:r>
              <a:rPr lang="zh-TW" altLang="en-US" dirty="0"/>
              <a:t> 上午 </a:t>
            </a:r>
            <a:r>
              <a:rPr lang="en-US" altLang="zh-TW" dirty="0"/>
              <a:t>PM2.5 = 25</a:t>
            </a:r>
            <a:endParaRPr lang="zh-TW" altLang="en-US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6417490" y="6109649"/>
            <a:ext cx="224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9/14</a:t>
            </a:r>
            <a:r>
              <a:rPr lang="zh-TW" altLang="en-US" dirty="0"/>
              <a:t> 上午 </a:t>
            </a:r>
            <a:r>
              <a:rPr lang="en-US" altLang="zh-TW" dirty="0"/>
              <a:t>PM2.5 = 20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8089" y="4737223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28089" y="5611523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323577" y="4699466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323577" y="5652627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0290" y="2765977"/>
            <a:ext cx="126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預測</a:t>
            </a:r>
            <a:endParaRPr lang="en-US" altLang="zh-TW" sz="2800" dirty="0"/>
          </a:p>
          <a:p>
            <a:r>
              <a:rPr lang="en-US" altLang="zh-TW" sz="2800" dirty="0"/>
              <a:t>PM2.5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025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/>
      <p:bldP spid="65" grpId="0" animBg="1"/>
      <p:bldP spid="66" grpId="0"/>
      <p:bldP spid="67" grpId="0"/>
      <p:bldP spid="68" grpId="0"/>
      <p:bldP spid="69" grpId="0"/>
      <p:bldP spid="75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5" grpId="0"/>
      <p:bldP spid="95" grpId="0"/>
      <p:bldP spid="96" grpId="0"/>
      <p:bldP spid="97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cxnSp>
        <p:nvCxnSpPr>
          <p:cNvPr id="32" name="直線單箭頭接點 31"/>
          <p:cNvCxnSpPr/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15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21527" y="4331494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 f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451716" y="4331494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 f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54149" y="5620406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76849" y="5620406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9" name="向下箭號 8"/>
          <p:cNvSpPr/>
          <p:nvPr/>
        </p:nvSpPr>
        <p:spPr>
          <a:xfrm flipV="1">
            <a:off x="2327274" y="5016500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flipV="1">
            <a:off x="6125023" y="5016500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flipV="1">
            <a:off x="2327274" y="3694251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flipV="1">
            <a:off x="6125023" y="3694251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585221" y="3162767"/>
            <a:ext cx="193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Yes or No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02706" y="3199796"/>
            <a:ext cx="3933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Class 1, Class 2, … Class 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1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942228" y="3335190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580904" y="233443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069441" y="3437310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Yes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80904" y="4960288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No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54706" y="4483235"/>
            <a:ext cx="148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Training</a:t>
            </a:r>
          </a:p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Data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04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1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695519" y="1998726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01881" y="234020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88" y="1873404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196202" y="234020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394" y="1911207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54276" y="134406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54276" y="3375826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32774" y="1663356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19742" y="2255367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32774" y="3242838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51408" y="1998726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 rot="20465565">
            <a:off x="2938675" y="2526869"/>
            <a:ext cx="971011" cy="453851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366536" y="4172286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0568" y="4160203"/>
            <a:ext cx="4096061" cy="22503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19205" y="1752504"/>
            <a:ext cx="223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Document</a:t>
            </a:r>
          </a:p>
          <a:p>
            <a:r>
              <a:rPr lang="en-US" altLang="zh-TW" sz="2800" b="1" i="1" u="sng" dirty="0"/>
              <a:t>Classification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9296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26" grpId="0"/>
      <p:bldP spid="27" grpId="0"/>
      <p:bldP spid="28" grpId="0"/>
      <p:bldP spid="29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5283" y="691130"/>
            <a:ext cx="7886700" cy="2600711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李宏毅的個人網頁：</a:t>
            </a:r>
            <a:r>
              <a:rPr lang="en-US" altLang="zh-TW" sz="4400" dirty="0">
                <a:hlinkClick r:id="rId3"/>
              </a:rPr>
              <a:t>http://speech.ee.ntu.edu.tw/~tlkagk/courses_ML17.html</a:t>
            </a:r>
            <a:r>
              <a:rPr lang="en-US" altLang="zh-TW" sz="4400" dirty="0"/>
              <a:t> </a:t>
            </a:r>
            <a:br>
              <a:rPr lang="en-US" altLang="zh-TW" sz="4400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1098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P spid="20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391847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73332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14" y="3266525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733328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20" y="3304328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243016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908080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594812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768947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3056477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4539268" y="3648488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635959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160094" y="1877973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339375" y="2465542"/>
            <a:ext cx="2582156" cy="40078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3166252" y="5331658"/>
            <a:ext cx="264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Each possible object is a class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974085" y="2482784"/>
            <a:ext cx="3907267" cy="1003780"/>
            <a:chOff x="974085" y="2482784"/>
            <a:chExt cx="3907267" cy="1003780"/>
          </a:xfrm>
        </p:grpSpPr>
        <p:sp>
          <p:nvSpPr>
            <p:cNvPr id="29" name="文字方塊 28"/>
            <p:cNvSpPr txBox="1"/>
            <p:nvPr/>
          </p:nvSpPr>
          <p:spPr>
            <a:xfrm>
              <a:off x="974085" y="2482784"/>
              <a:ext cx="3907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Hierarchical Structure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2" name="箭號: 向右 11"/>
            <p:cNvSpPr/>
            <p:nvPr/>
          </p:nvSpPr>
          <p:spPr>
            <a:xfrm rot="16200000">
              <a:off x="2664285" y="2804720"/>
              <a:ext cx="579946" cy="78374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3" grpId="0"/>
      <p:bldP spid="14" grpId="0"/>
      <p:bldP spid="17" grpId="0" animBg="1"/>
      <p:bldP spid="18" grpId="0"/>
      <p:bldP spid="19" grpId="0"/>
      <p:bldP spid="20" grpId="0"/>
      <p:bldP spid="24" grpId="0"/>
      <p:bldP spid="26" grpId="0" animBg="1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Playing GO</a:t>
            </a:r>
            <a:endParaRPr lang="zh-TW" altLang="en-US" dirty="0"/>
          </a:p>
        </p:txBody>
      </p:sp>
      <p:pic>
        <p:nvPicPr>
          <p:cNvPr id="4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3362" y="1438704"/>
            <a:ext cx="1592509" cy="17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593164" y="167486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4181462" y="200210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6327297" y="202364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570991" y="2714926"/>
            <a:ext cx="246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(19 x 19 classes)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24285" y="1423830"/>
            <a:ext cx="204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Next move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679600" y="1876012"/>
            <a:ext cx="2252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Each position is a class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44" y="4638688"/>
            <a:ext cx="1499230" cy="136149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933" y="4638688"/>
            <a:ext cx="1617413" cy="1408931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272760" y="4140531"/>
            <a:ext cx="2552702" cy="2143209"/>
            <a:chOff x="6088573" y="187135"/>
            <a:chExt cx="2552702" cy="2143209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9857" y="187135"/>
              <a:ext cx="2175493" cy="1681544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6088573" y="1868679"/>
              <a:ext cx="2552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一堆棋譜</a:t>
              </a: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272760" y="3561151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85556" y="3552188"/>
            <a:ext cx="262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進藤光 </a:t>
            </a:r>
            <a:r>
              <a:rPr lang="en-US" altLang="zh-TW" sz="2400" dirty="0" err="1"/>
              <a:t>v.s</a:t>
            </a:r>
            <a:r>
              <a:rPr lang="en-US" altLang="zh-TW" sz="2400" dirty="0"/>
              <a:t>. </a:t>
            </a:r>
            <a:r>
              <a:rPr lang="zh-TW" altLang="en-US" sz="2400" dirty="0"/>
              <a:t>社清春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278122" y="4087618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5</a:t>
            </a:r>
            <a:r>
              <a:rPr lang="zh-TW" altLang="en-US" sz="2400" dirty="0"/>
              <a:t>之五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205835" y="4087618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白</a:t>
            </a:r>
            <a:r>
              <a:rPr lang="en-US" altLang="zh-TW" sz="2400" dirty="0"/>
              <a:t>:</a:t>
            </a:r>
            <a:r>
              <a:rPr lang="zh-TW" altLang="en-US" sz="2400" dirty="0"/>
              <a:t> 天元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108807" y="4093669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五之</a:t>
            </a:r>
            <a:r>
              <a:rPr lang="en-US" altLang="zh-TW" sz="2400" dirty="0"/>
              <a:t>5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115" y="4638688"/>
            <a:ext cx="1793109" cy="1463020"/>
          </a:xfrm>
          <a:prstGeom prst="rect">
            <a:avLst/>
          </a:prstGeom>
        </p:spPr>
      </p:pic>
      <p:cxnSp>
        <p:nvCxnSpPr>
          <p:cNvPr id="17" name="直線單箭頭接點 16"/>
          <p:cNvCxnSpPr/>
          <p:nvPr/>
        </p:nvCxnSpPr>
        <p:spPr>
          <a:xfrm>
            <a:off x="4777352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6563930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2" grpId="0"/>
      <p:bldP spid="18" grpId="0"/>
      <p:bldP spid="8" grpId="0"/>
      <p:bldP spid="11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Playing GO</a:t>
            </a:r>
            <a:endParaRPr lang="zh-TW" altLang="en-US" dirty="0"/>
          </a:p>
        </p:txBody>
      </p:sp>
      <p:pic>
        <p:nvPicPr>
          <p:cNvPr id="4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3362" y="1438704"/>
            <a:ext cx="1592509" cy="17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593164" y="167486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4181462" y="200210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6327297" y="202364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570991" y="2714926"/>
            <a:ext cx="246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(19 x 19 classes)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24285" y="1423830"/>
            <a:ext cx="204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Next move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679600" y="1876012"/>
            <a:ext cx="2252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Each position is a class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272760" y="4140531"/>
            <a:ext cx="2552702" cy="2143209"/>
            <a:chOff x="6088573" y="187135"/>
            <a:chExt cx="2552702" cy="2143209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57" y="187135"/>
              <a:ext cx="2175493" cy="1681544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6088573" y="1868679"/>
              <a:ext cx="2552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一堆棋譜</a:t>
              </a: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272760" y="3561151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85556" y="3552188"/>
            <a:ext cx="262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進藤光 </a:t>
            </a:r>
            <a:r>
              <a:rPr lang="en-US" altLang="zh-TW" sz="2400" dirty="0" err="1"/>
              <a:t>v.s</a:t>
            </a:r>
            <a:r>
              <a:rPr lang="en-US" altLang="zh-TW" sz="2400" dirty="0"/>
              <a:t>. </a:t>
            </a:r>
            <a:r>
              <a:rPr lang="zh-TW" altLang="en-US" sz="2400" dirty="0"/>
              <a:t>社清春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278122" y="4087618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5</a:t>
            </a:r>
            <a:r>
              <a:rPr lang="zh-TW" altLang="en-US" sz="2400" dirty="0"/>
              <a:t>之五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205835" y="4087618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白</a:t>
            </a:r>
            <a:r>
              <a:rPr lang="en-US" altLang="zh-TW" sz="2400" dirty="0"/>
              <a:t>:</a:t>
            </a:r>
            <a:r>
              <a:rPr lang="zh-TW" altLang="en-US" sz="2400" dirty="0"/>
              <a:t> 天元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108807" y="4093669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五之</a:t>
            </a:r>
            <a:r>
              <a:rPr lang="en-US" altLang="zh-TW" sz="2400" dirty="0"/>
              <a:t>5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4777352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6563930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433754" y="4627598"/>
            <a:ext cx="2170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</a:t>
            </a:r>
          </a:p>
          <a:p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5</a:t>
            </a:r>
            <a:r>
              <a:rPr lang="zh-TW" altLang="en-US" sz="2400" dirty="0"/>
              <a:t>之五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274603" y="4699735"/>
            <a:ext cx="1485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</a:p>
          <a:p>
            <a:r>
              <a:rPr lang="zh-TW" altLang="en-US" sz="2400" dirty="0"/>
              <a:t>天元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433754" y="5500704"/>
            <a:ext cx="300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</a:t>
            </a:r>
          </a:p>
          <a:p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5</a:t>
            </a:r>
            <a:r>
              <a:rPr lang="zh-TW" altLang="en-US" sz="2400" dirty="0"/>
              <a:t>之五、白</a:t>
            </a:r>
            <a:r>
              <a:rPr lang="en-US" altLang="zh-TW" sz="2400" dirty="0"/>
              <a:t>:</a:t>
            </a:r>
            <a:r>
              <a:rPr lang="zh-TW" altLang="en-US" sz="2400" dirty="0"/>
              <a:t> 天元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281616" y="5544167"/>
            <a:ext cx="1485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</a:p>
          <a:p>
            <a:r>
              <a:rPr lang="zh-TW" altLang="en-US" sz="2400" dirty="0"/>
              <a:t>五之</a:t>
            </a:r>
            <a:r>
              <a:rPr lang="en-US" altLang="zh-TW" sz="2400" dirty="0"/>
              <a:t>5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5044925" y="5009876"/>
            <a:ext cx="2212119" cy="2562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>
            <a:off x="6218471" y="5913010"/>
            <a:ext cx="1056132" cy="2433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/>
      <p:bldP spid="31" grpId="0"/>
      <p:bldP spid="32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5616121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2555" y="6062470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6624527" y="3979952"/>
            <a:ext cx="2251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 Data: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644935" y="4486956"/>
            <a:ext cx="2251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Input/output pair of target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44935" y="5646971"/>
            <a:ext cx="212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Function output = label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49874" y="243257"/>
            <a:ext cx="3790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Hard to collect a large amount of labelled data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1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6" grpId="0"/>
      <p:bldP spid="23" grpId="0" animBg="1"/>
      <p:bldP spid="21" grpId="0" animBg="1"/>
      <p:bldP spid="3" grpId="0"/>
      <p:bldP spid="31" grpId="0"/>
      <p:bldP spid="3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233125" y="4542336"/>
            <a:ext cx="6018948" cy="13046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242599" y="2475462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112653" y="2475462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949" y="2601152"/>
            <a:ext cx="884072" cy="1150918"/>
          </a:xfrm>
          <a:prstGeom prst="rect">
            <a:avLst/>
          </a:prstGeom>
        </p:spPr>
      </p:pic>
      <p:pic>
        <p:nvPicPr>
          <p:cNvPr id="1026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44" y="4819529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172" y="2640734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197" y="4819529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152205" y="2925908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 data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25786" y="4779152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 data</a:t>
            </a:r>
            <a:endParaRPr lang="zh-TW" altLang="en-US" sz="2400" dirty="0"/>
          </a:p>
        </p:txBody>
      </p:sp>
      <p:pic>
        <p:nvPicPr>
          <p:cNvPr id="1034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13" y="4739238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17" y="4739238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403599" y="367279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32556" y="367249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567787" y="5846967"/>
            <a:ext cx="53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(Images of cats and dogs)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14035" y="1757565"/>
            <a:ext cx="685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example, recognizing cats and dogs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277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7" grpId="0" animBg="1"/>
      <p:bldP spid="15" grpId="0"/>
      <p:bldP spid="20" grpId="0"/>
      <p:bldP spid="16" grpId="0"/>
      <p:bldP spid="2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09143" y="6059217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68330" y="4456521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714962" y="1261585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163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8005" y="4315753"/>
            <a:ext cx="7777345" cy="1618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003799" y="2416617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73853" y="2416617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49" y="2542307"/>
            <a:ext cx="884072" cy="1150918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72" y="2581889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102299" y="2864879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 data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164799" y="361395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93756" y="361364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27935" y="5907399"/>
            <a:ext cx="538664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 not related to the task considered (can be either labeled or unlabeled)</a:t>
            </a:r>
            <a:endParaRPr lang="zh-TW" altLang="en-US" sz="2400" dirty="0"/>
          </a:p>
        </p:txBody>
      </p:sp>
      <p:pic>
        <p:nvPicPr>
          <p:cNvPr id="3076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6" y="4385474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53" y="4395403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999265" y="5472455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59" y="4429175"/>
            <a:ext cx="1788411" cy="1152519"/>
          </a:xfrm>
          <a:prstGeom prst="rect">
            <a:avLst/>
          </a:prstGeom>
        </p:spPr>
      </p:pic>
      <p:pic>
        <p:nvPicPr>
          <p:cNvPr id="22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55" y="4395403"/>
            <a:ext cx="1733987" cy="11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/>
          <p:cNvSpPr txBox="1"/>
          <p:nvPr/>
        </p:nvSpPr>
        <p:spPr>
          <a:xfrm>
            <a:off x="4708800" y="5474039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Haruhi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14035" y="1757565"/>
            <a:ext cx="685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example, recognizing cats and dogs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680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25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09143" y="6059217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68330" y="4456521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714962" y="1261585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249255" y="2466556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163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2" y="2693097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902609" y="6395537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Reading: Machine learns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</a:t>
            </a:r>
            <a:endParaRPr lang="zh-TW" altLang="en-US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3564" y="3867000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25450" y="2900447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007152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5400000" flipV="1">
            <a:off x="4623030" y="3980669"/>
            <a:ext cx="763742" cy="744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參考書籍</a:t>
            </a:r>
          </a:p>
        </p:txBody>
      </p:sp>
      <p:pic>
        <p:nvPicPr>
          <p:cNvPr id="5122" name="Picture 2" descr="「Introduction to Machine Learning, second edition, Ethem Alpaydin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45489"/>
            <a:ext cx="4338608" cy="490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bishop machine learni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916" y="1658751"/>
            <a:ext cx="3596170" cy="4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70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Reading: Machine learns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46602" y="4251373"/>
            <a:ext cx="2292514" cy="94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9" name="向下箭號 8"/>
          <p:cNvSpPr/>
          <p:nvPr/>
        </p:nvSpPr>
        <p:spPr>
          <a:xfrm rot="10800000" flipH="1" flipV="1">
            <a:off x="2210988" y="3781521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0800000" flipH="1" flipV="1">
            <a:off x="2228046" y="5267734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329542" y="3170628"/>
            <a:ext cx="25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Apple</a:t>
            </a:r>
            <a:endParaRPr lang="zh-TW" altLang="en-US" sz="28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826144" y="5810072"/>
            <a:ext cx="1567543" cy="319314"/>
            <a:chOff x="5754347" y="3836831"/>
            <a:chExt cx="1567543" cy="319314"/>
          </a:xfrm>
        </p:grpSpPr>
        <p:sp>
          <p:nvSpPr>
            <p:cNvPr id="13" name="矩形 12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4381913" y="5966082"/>
            <a:ext cx="3733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https://garavato.files.wordpress.com/2011/11/stacksdocuments.jpg?w=490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4067119" y="3253341"/>
            <a:ext cx="4048201" cy="2712741"/>
            <a:chOff x="4540340" y="3208089"/>
            <a:chExt cx="4048201" cy="2712741"/>
          </a:xfrm>
        </p:grpSpPr>
        <p:pic>
          <p:nvPicPr>
            <p:cNvPr id="7170" name="Picture 2" descr="https://garavato.files.wordpress.com/2011/11/stacksdocuments.jpg?w=4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399" y="3763851"/>
              <a:ext cx="3242085" cy="215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/>
            <p:cNvSpPr txBox="1"/>
            <p:nvPr/>
          </p:nvSpPr>
          <p:spPr>
            <a:xfrm>
              <a:off x="4540340" y="3208089"/>
              <a:ext cx="404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Training data is a lot of text</a:t>
              </a:r>
              <a:endParaRPr lang="zh-TW" altLang="en-US" sz="2400" dirty="0"/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313382" y="5681350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5" y="2225962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063" y="1304188"/>
            <a:ext cx="5219700" cy="2057400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 rot="9206104">
            <a:off x="2656315" y="2576601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324959">
            <a:off x="2749056" y="4245312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33685" y="4640411"/>
            <a:ext cx="271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Draw something!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430" y="3496524"/>
            <a:ext cx="5396945" cy="31377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5183" y="5634092"/>
            <a:ext cx="2673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http://ttic.uchicago.edu/~klivescu/MLSLP2016/ </a:t>
            </a:r>
            <a:r>
              <a:rPr lang="en-US" altLang="zh-TW" dirty="0"/>
              <a:t>(slides of Ian </a:t>
            </a:r>
            <a:r>
              <a:rPr lang="en-US" altLang="zh-TW" dirty="0" err="1"/>
              <a:t>Goodfellow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841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Drawing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88438" y="3764201"/>
            <a:ext cx="2292514" cy="94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5" name="向下箭號 4"/>
          <p:cNvSpPr/>
          <p:nvPr/>
        </p:nvSpPr>
        <p:spPr>
          <a:xfrm rot="10800000" flipH="1" flipV="1">
            <a:off x="1552824" y="3294349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rot="10800000" flipH="1" flipV="1">
            <a:off x="1569882" y="4780562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87228" y="2745170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44" y="5322900"/>
            <a:ext cx="1181100" cy="116205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1167980" y="2886664"/>
            <a:ext cx="1567543" cy="319314"/>
            <a:chOff x="5754347" y="3836831"/>
            <a:chExt cx="1567543" cy="319314"/>
          </a:xfrm>
        </p:grpSpPr>
        <p:sp>
          <p:nvSpPr>
            <p:cNvPr id="19" name="矩形 1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橢圓 2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3442999" y="2793451"/>
            <a:ext cx="7726912" cy="3537505"/>
            <a:chOff x="4318426" y="2639458"/>
            <a:chExt cx="7726912" cy="353750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426" y="3131319"/>
              <a:ext cx="7726912" cy="3045644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4572000" y="2639458"/>
              <a:ext cx="404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Training data is a lot of images</a:t>
              </a:r>
              <a:endParaRPr lang="zh-TW" altLang="en-US" sz="2400" dirty="0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1569881" y="2814848"/>
            <a:ext cx="112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code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0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09143" y="6059217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68330" y="4456521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714962" y="1261585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249255" y="2466556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163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14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Structured Learning </a:t>
            </a:r>
            <a:br>
              <a:rPr lang="en-US" altLang="zh-TW" dirty="0"/>
            </a:br>
            <a:r>
              <a:rPr lang="en-US" altLang="zh-TW" dirty="0"/>
              <a:t>- Beyond Classification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1730" y="3525638"/>
            <a:ext cx="2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機器學習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785076" y="1858380"/>
            <a:ext cx="2715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大家好，歡迎大家來修機器學習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2" y="1921678"/>
            <a:ext cx="2437381" cy="726765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5886790" y="3525638"/>
            <a:ext cx="279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“Machine Learning”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3880699" y="1923141"/>
            <a:ext cx="1075191" cy="7014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</a:t>
            </a:r>
            <a:endParaRPr lang="zh-TW" altLang="en-US" sz="2800" dirty="0"/>
          </a:p>
        </p:txBody>
      </p:sp>
      <p:sp>
        <p:nvSpPr>
          <p:cNvPr id="26" name="向右箭號 25"/>
          <p:cNvSpPr/>
          <p:nvPr/>
        </p:nvSpPr>
        <p:spPr>
          <a:xfrm>
            <a:off x="3159033" y="2110105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5063408" y="2110105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622264" y="2656160"/>
            <a:ext cx="359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Speech Recognition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3880697" y="3422395"/>
            <a:ext cx="1075191" cy="7388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</a:t>
            </a:r>
            <a:endParaRPr lang="zh-TW" altLang="en-US" sz="2800" dirty="0"/>
          </a:p>
        </p:txBody>
      </p:sp>
      <p:sp>
        <p:nvSpPr>
          <p:cNvPr id="32" name="向右箭號 31"/>
          <p:cNvSpPr/>
          <p:nvPr/>
        </p:nvSpPr>
        <p:spPr>
          <a:xfrm>
            <a:off x="3159031" y="3616466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5063406" y="3616466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2622261" y="4215935"/>
            <a:ext cx="359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 Translation</a:t>
            </a:r>
            <a:endParaRPr lang="zh-TW" altLang="en-US" sz="2400" dirty="0"/>
          </a:p>
        </p:txBody>
      </p:sp>
      <p:pic>
        <p:nvPicPr>
          <p:cNvPr id="5122" name="Picture 2" descr="「涼宮春日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97" y="4823564"/>
            <a:ext cx="2622261" cy="187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35439" y="4823564"/>
            <a:ext cx="1132114" cy="1085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617326" y="5333747"/>
            <a:ext cx="883199" cy="78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897383" y="5253919"/>
            <a:ext cx="883199" cy="78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48811" y="5539779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長門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766508" y="4749776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春日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597040" y="5366337"/>
            <a:ext cx="109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實玖瑠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57831" y="6119567"/>
            <a:ext cx="1784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人臉辨識</a:t>
            </a:r>
          </a:p>
        </p:txBody>
      </p:sp>
    </p:spTree>
    <p:extLst>
      <p:ext uri="{BB962C8B-B14F-4D97-AF65-F5344CB8AC3E}">
        <p14:creationId xmlns:p14="http://schemas.microsoft.com/office/powerpoint/2010/main" val="40017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2" grpId="0"/>
      <p:bldP spid="23" grpId="0" animBg="1"/>
      <p:bldP spid="26" grpId="0" animBg="1"/>
      <p:bldP spid="27" grpId="0" animBg="1"/>
      <p:bldP spid="28" grpId="0"/>
      <p:bldP spid="31" grpId="0" animBg="1"/>
      <p:bldP spid="32" grpId="0" animBg="1"/>
      <p:bldP spid="33" grpId="0" animBg="1"/>
      <p:bldP spid="34" grpId="0"/>
      <p:bldP spid="4" grpId="0" animBg="1"/>
      <p:bldP spid="18" grpId="0" animBg="1"/>
      <p:bldP spid="19" grpId="0" animBg="1"/>
      <p:bldP spid="5" grpId="0"/>
      <p:bldP spid="21" grpId="0"/>
      <p:bldP spid="24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09143" y="6059217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68330" y="4456521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714962" y="1261585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249255" y="2466556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6412534" y="2470754"/>
            <a:ext cx="2265504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Reinforcement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163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43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3074" name="Picture 2" descr="http://www.usgo.org/news/wp-content/uploads/2016/01/2016.01.28_nature-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37" y="1601789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236x/88/21/ef/8821ef05424dc69e90ae575d439c09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8" y="1601789"/>
            <a:ext cx="355008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2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Reinforcement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2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771149" y="5010118"/>
            <a:ext cx="1925977" cy="1470612"/>
            <a:chOff x="442232" y="4851448"/>
            <a:chExt cx="1925977" cy="1470612"/>
          </a:xfrm>
        </p:grpSpPr>
        <p:sp>
          <p:nvSpPr>
            <p:cNvPr id="7" name="圓角矩形圖說文字 6"/>
            <p:cNvSpPr/>
            <p:nvPr/>
          </p:nvSpPr>
          <p:spPr>
            <a:xfrm>
              <a:off x="442232" y="4851448"/>
              <a:ext cx="1415602" cy="511860"/>
            </a:xfrm>
            <a:prstGeom prst="wedgeRoundRectCallout">
              <a:avLst>
                <a:gd name="adj1" fmla="val 38320"/>
                <a:gd name="adj2" fmla="val 116377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en-US" altLang="zh-TW" sz="2400" dirty="0">
                  <a:solidFill>
                    <a:schemeClr val="tx1"/>
                  </a:solidFill>
                </a:rPr>
                <a:t>Hello</a:t>
              </a:r>
              <a:r>
                <a:rPr lang="zh-TW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TW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</a:t>
              </a:r>
              <a:endParaRPr lang="en-US" altLang="zh-TW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90283" y="5712940"/>
              <a:ext cx="1177926" cy="6091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Agent</a:t>
              </a:r>
              <a:endParaRPr lang="zh-TW" altLang="en-US" sz="2400" dirty="0"/>
            </a:p>
          </p:txBody>
        </p:sp>
      </p:grpSp>
      <p:sp>
        <p:nvSpPr>
          <p:cNvPr id="9" name="圓角矩形圖說文字 8"/>
          <p:cNvSpPr/>
          <p:nvPr/>
        </p:nvSpPr>
        <p:spPr>
          <a:xfrm>
            <a:off x="5055228" y="4995373"/>
            <a:ext cx="1415602" cy="511860"/>
          </a:xfrm>
          <a:prstGeom prst="wedgeRoundRectCallout">
            <a:avLst>
              <a:gd name="adj1" fmla="val 35244"/>
              <a:gd name="adj2" fmla="val 11354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89524" y="5830631"/>
            <a:ext cx="1177926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Agent</a:t>
            </a:r>
            <a:endParaRPr lang="zh-TW" altLang="en-US" sz="2400" dirty="0"/>
          </a:p>
        </p:txBody>
      </p:sp>
      <p:sp>
        <p:nvSpPr>
          <p:cNvPr id="11" name="圓角矩形圖說文字 10"/>
          <p:cNvSpPr/>
          <p:nvPr/>
        </p:nvSpPr>
        <p:spPr>
          <a:xfrm>
            <a:off x="189775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3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圖說文字 12"/>
          <p:cNvSpPr/>
          <p:nvPr/>
        </p:nvSpPr>
        <p:spPr>
          <a:xfrm>
            <a:off x="445036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36927" y="4143075"/>
            <a:ext cx="146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pic>
        <p:nvPicPr>
          <p:cNvPr id="15" name="Picture 2" descr="http://img01.taopic.com/150411/240403-1504110K133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0" y="3813378"/>
            <a:ext cx="1606028" cy="10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7386966" y="4882993"/>
            <a:ext cx="1335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Bad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620498" y="1821718"/>
            <a:ext cx="2289179" cy="627522"/>
            <a:chOff x="3184414" y="1802708"/>
            <a:chExt cx="2289179" cy="627522"/>
          </a:xfrm>
        </p:grpSpPr>
        <p:pic>
          <p:nvPicPr>
            <p:cNvPr id="17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414" y="1802708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圓角矩形圖說文字 17"/>
            <p:cNvSpPr/>
            <p:nvPr/>
          </p:nvSpPr>
          <p:spPr>
            <a:xfrm>
              <a:off x="4057991" y="1884204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“Hello”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152943" y="1966374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“Hi”</a:t>
            </a:r>
            <a:endParaRPr lang="zh-TW" altLang="en-US" sz="24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3612321" y="2621766"/>
            <a:ext cx="2289179" cy="627522"/>
            <a:chOff x="3222407" y="2565037"/>
            <a:chExt cx="2289179" cy="627522"/>
          </a:xfrm>
        </p:grpSpPr>
        <p:pic>
          <p:nvPicPr>
            <p:cNvPr id="20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407" y="2565037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圓角矩形圖說文字 20"/>
            <p:cNvSpPr/>
            <p:nvPr/>
          </p:nvSpPr>
          <p:spPr>
            <a:xfrm>
              <a:off x="4095984" y="2646533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“Bye 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bye</a:t>
              </a:r>
              <a:r>
                <a:rPr lang="en-US" altLang="zh-TW" sz="2400" dirty="0">
                  <a:solidFill>
                    <a:schemeClr val="tx1"/>
                  </a:solidFill>
                </a:rPr>
                <a:t>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155697" y="2740130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“Good bye”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9982" y="2355711"/>
            <a:ext cx="249555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teacher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37464" y="5507233"/>
            <a:ext cx="249555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critics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11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6" grpId="0"/>
      <p:bldP spid="19" grpId="0"/>
      <p:bldP spid="22" grpId="0"/>
      <p:bldP spid="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5644" y="182295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Supervised: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7170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63" y="2601363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03" y="2638444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178312" y="2855415"/>
            <a:ext cx="169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“5-5”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73968" y="2855415"/>
            <a:ext cx="1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“3-3”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05041" y="4856766"/>
            <a:ext cx="16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First move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78312" y="4856766"/>
            <a:ext cx="301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 many moves ……</a:t>
            </a:r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2830640" y="4878545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340602" y="4878544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99007" y="4886936"/>
            <a:ext cx="133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Win!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8004" y="5904176"/>
            <a:ext cx="879339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is supervised learning + reinforcement learning.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686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 animBg="1"/>
      <p:bldP spid="11" grpId="0" animBg="1"/>
      <p:bldP spid="12" grpId="0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4497" y="910012"/>
            <a:ext cx="8245365" cy="56409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645" y="1434657"/>
            <a:ext cx="3232520" cy="48188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83644" y="3507769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31705" y="3647948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996374" y="5885792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2580" y="1635123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992580" y="2425718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409733" y="2713148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31475" y="4186623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121738" y="1087911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602193" y="1088160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136486" y="2293131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6299765" y="2297329"/>
            <a:ext cx="2265504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Reinforcement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560538" y="5344223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240566" y="3900740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450868" y="4071878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478308" y="4087293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221063" y="4866733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305874" y="2104182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305874" y="3410532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051078" y="4438138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813430" y="341885"/>
            <a:ext cx="474826" cy="37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572221" y="335261"/>
            <a:ext cx="561576" cy="399076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6988195" y="329053"/>
            <a:ext cx="573292" cy="3869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281110" y="29711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scenario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61487" y="30948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154397" y="304180"/>
            <a:ext cx="71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task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166720" y="105691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Map</a:t>
            </a:r>
            <a:endParaRPr lang="zh-TW" altLang="en-US" sz="3200" b="1" i="1" u="sng" dirty="0"/>
          </a:p>
        </p:txBody>
      </p:sp>
      <p:sp>
        <p:nvSpPr>
          <p:cNvPr id="9" name="文字方塊 8"/>
          <p:cNvSpPr txBox="1"/>
          <p:nvPr/>
        </p:nvSpPr>
        <p:spPr>
          <a:xfrm>
            <a:off x="683644" y="910012"/>
            <a:ext cx="220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Theory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15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3" grpId="0" animBg="1"/>
      <p:bldP spid="35" grpId="0" animBg="1"/>
      <p:bldP spid="3" grpId="0"/>
      <p:bldP spid="37" grpId="0"/>
      <p:bldP spid="3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Q:</a:t>
            </a:r>
            <a:r>
              <a:rPr lang="zh-TW" altLang="en-US" dirty="0"/>
              <a:t> 和上學期的 </a:t>
            </a:r>
            <a:r>
              <a:rPr lang="en-US" altLang="zh-TW" dirty="0"/>
              <a:t>“Machine Learning”</a:t>
            </a:r>
            <a:r>
              <a:rPr lang="zh-TW" altLang="en-US" dirty="0"/>
              <a:t> </a:t>
            </a:r>
            <a:r>
              <a:rPr lang="en-US" altLang="zh-TW" dirty="0"/>
              <a:t>(ML) </a:t>
            </a:r>
            <a:r>
              <a:rPr lang="zh-TW" altLang="en-US" dirty="0"/>
              <a:t>有何不同？</a:t>
            </a:r>
            <a:endParaRPr lang="en-US" altLang="zh-TW" dirty="0"/>
          </a:p>
          <a:p>
            <a:r>
              <a:rPr lang="en-US" altLang="zh-TW" dirty="0"/>
              <a:t>A:</a:t>
            </a:r>
            <a:r>
              <a:rPr lang="zh-TW" altLang="en-US" dirty="0"/>
              <a:t> 基本上是一樣的，只是增加作業量和助教時間。</a:t>
            </a:r>
            <a:endParaRPr lang="en-US" altLang="zh-TW" dirty="0"/>
          </a:p>
          <a:p>
            <a:pPr lvl="1"/>
            <a:r>
              <a:rPr lang="zh-TW" altLang="en-US" dirty="0"/>
              <a:t>如果上學期你有拿到 </a:t>
            </a:r>
            <a:r>
              <a:rPr lang="en-US" altLang="zh-TW" dirty="0"/>
              <a:t>ML</a:t>
            </a:r>
            <a:r>
              <a:rPr lang="zh-TW" altLang="en-US" dirty="0"/>
              <a:t> 的學分，禁止再修一次</a:t>
            </a:r>
            <a:endParaRPr lang="en-US" altLang="zh-TW" dirty="0"/>
          </a:p>
          <a:p>
            <a:r>
              <a:rPr lang="en-US" altLang="zh-TW" dirty="0"/>
              <a:t>Q:</a:t>
            </a:r>
            <a:r>
              <a:rPr lang="zh-TW" altLang="en-US" dirty="0"/>
              <a:t> 和這學期週五下午的 </a:t>
            </a:r>
            <a:r>
              <a:rPr lang="en-US" altLang="zh-TW" dirty="0"/>
              <a:t>“Machine Learning and having it Deep and Structured” (MLDS) </a:t>
            </a:r>
            <a:r>
              <a:rPr lang="zh-TW" altLang="en-US" dirty="0"/>
              <a:t>有何不同？</a:t>
            </a:r>
            <a:endParaRPr lang="en-US" altLang="zh-TW" dirty="0"/>
          </a:p>
          <a:p>
            <a:r>
              <a:rPr lang="en-US" altLang="zh-TW" dirty="0"/>
              <a:t>A:</a:t>
            </a:r>
            <a:r>
              <a:rPr lang="zh-TW" altLang="en-US" dirty="0"/>
              <a:t> </a:t>
            </a:r>
            <a:r>
              <a:rPr lang="en-US" altLang="zh-TW" dirty="0"/>
              <a:t>ML </a:t>
            </a:r>
            <a:r>
              <a:rPr lang="zh-TW" altLang="en-US" dirty="0"/>
              <a:t>和 </a:t>
            </a:r>
            <a:r>
              <a:rPr lang="en-US" altLang="zh-TW" dirty="0"/>
              <a:t>MLDS</a:t>
            </a:r>
            <a:r>
              <a:rPr lang="zh-TW" altLang="en-US" dirty="0"/>
              <a:t> 內容完全不同</a:t>
            </a:r>
            <a:endParaRPr lang="en-US" altLang="zh-TW" dirty="0"/>
          </a:p>
          <a:p>
            <a:pPr lvl="1"/>
            <a:r>
              <a:rPr lang="en-US" altLang="zh-TW" dirty="0"/>
              <a:t>MLDS </a:t>
            </a:r>
            <a:r>
              <a:rPr lang="zh-TW" altLang="en-US" dirty="0"/>
              <a:t>會著重於 </a:t>
            </a:r>
            <a:r>
              <a:rPr lang="en-US" altLang="zh-TW" dirty="0"/>
              <a:t>deep learning </a:t>
            </a:r>
            <a:r>
              <a:rPr lang="zh-TW" altLang="en-US" dirty="0"/>
              <a:t>和 </a:t>
            </a:r>
            <a:r>
              <a:rPr lang="en-US" altLang="zh-TW" dirty="0"/>
              <a:t>structured learning </a:t>
            </a:r>
            <a:r>
              <a:rPr lang="zh-TW" altLang="en-US" dirty="0"/>
              <a:t>，且和 </a:t>
            </a:r>
            <a:r>
              <a:rPr lang="en-US" altLang="zh-TW" dirty="0"/>
              <a:t>ML </a:t>
            </a:r>
            <a:r>
              <a:rPr lang="zh-TW" altLang="en-US" dirty="0"/>
              <a:t>不重複</a:t>
            </a:r>
          </a:p>
        </p:txBody>
      </p:sp>
    </p:spTree>
    <p:extLst>
      <p:ext uri="{BB962C8B-B14F-4D97-AF65-F5344CB8AC3E}">
        <p14:creationId xmlns:p14="http://schemas.microsoft.com/office/powerpoint/2010/main" val="429385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 he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9"/>
          <a:stretch/>
        </p:blipFill>
        <p:spPr bwMode="auto">
          <a:xfrm>
            <a:off x="1" y="1"/>
            <a:ext cx="914399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837" y="4559523"/>
            <a:ext cx="8176103" cy="1236440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zh-TW" sz="5100"/>
              <a:t>Why we need to learn Machine Learning?</a:t>
            </a:r>
            <a:endParaRPr lang="zh-TW" altLang="en-US" sz="5100"/>
          </a:p>
        </p:txBody>
      </p:sp>
      <p:sp>
        <p:nvSpPr>
          <p:cNvPr id="4" name="矩形 3"/>
          <p:cNvSpPr/>
          <p:nvPr/>
        </p:nvSpPr>
        <p:spPr>
          <a:xfrm>
            <a:off x="645492" y="3541310"/>
            <a:ext cx="821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http://www.express.co.uk/news/science/651202/First-step-towards-The-Terminator-becoming-reality-AI-beats-champ-of-world-s-oldest-game</a:t>
            </a:r>
          </a:p>
        </p:txBody>
      </p:sp>
      <p:sp>
        <p:nvSpPr>
          <p:cNvPr id="5" name="矩形 4"/>
          <p:cNvSpPr/>
          <p:nvPr/>
        </p:nvSpPr>
        <p:spPr>
          <a:xfrm>
            <a:off x="5093449" y="5870913"/>
            <a:ext cx="3491661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200" dirty="0"/>
              <a:t>新工作：</a:t>
            </a:r>
            <a:r>
              <a:rPr lang="en-US" altLang="zh-TW" sz="3200" dirty="0"/>
              <a:t>AI </a:t>
            </a:r>
            <a:r>
              <a:rPr lang="zh-TW" altLang="en-US" sz="3200" dirty="0"/>
              <a:t>訓練師</a:t>
            </a:r>
            <a:endParaRPr lang="en-US" altLang="zh-TW" sz="3200" dirty="0"/>
          </a:p>
        </p:txBody>
      </p:sp>
      <p:sp>
        <p:nvSpPr>
          <p:cNvPr id="6" name="矩形 5"/>
          <p:cNvSpPr/>
          <p:nvPr/>
        </p:nvSpPr>
        <p:spPr>
          <a:xfrm>
            <a:off x="669123" y="5876464"/>
            <a:ext cx="4503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AI</a:t>
            </a:r>
            <a:r>
              <a:rPr lang="zh-TW" altLang="en-US" sz="3200" dirty="0"/>
              <a:t> 即將取代部分的工作</a:t>
            </a:r>
            <a:r>
              <a:rPr lang="en-US" altLang="zh-TW" sz="3200" dirty="0"/>
              <a:t>?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229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訓練師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 descr="「神奇寶貝訓練師　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77812"/>
            <a:ext cx="4705350" cy="337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圖說文字 3"/>
          <p:cNvSpPr/>
          <p:nvPr/>
        </p:nvSpPr>
        <p:spPr>
          <a:xfrm>
            <a:off x="514350" y="2835515"/>
            <a:ext cx="4724400" cy="1527175"/>
          </a:xfrm>
          <a:prstGeom prst="wedgeRoundRectCallout">
            <a:avLst>
              <a:gd name="adj1" fmla="val -55428"/>
              <a:gd name="adj2" fmla="val 614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機器不是自己會學嗎？</a:t>
            </a:r>
            <a:endParaRPr lang="en-US" altLang="zh-TW" sz="2800" dirty="0"/>
          </a:p>
          <a:p>
            <a:pPr algn="ctr"/>
            <a:r>
              <a:rPr lang="zh-TW" altLang="en-US" sz="2800" dirty="0"/>
              <a:t>為什麼需要 </a:t>
            </a:r>
            <a:r>
              <a:rPr lang="en-US" altLang="zh-TW" sz="2800" dirty="0"/>
              <a:t>AI</a:t>
            </a:r>
            <a:r>
              <a:rPr lang="zh-TW" altLang="en-US" sz="2800" dirty="0"/>
              <a:t> 訓練師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3333750" y="4497626"/>
            <a:ext cx="5181600" cy="1276353"/>
          </a:xfrm>
          <a:prstGeom prst="wedgeRoundRectCallout">
            <a:avLst>
              <a:gd name="adj1" fmla="val 48896"/>
              <a:gd name="adj2" fmla="val 913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戰鬥是寶可夢在打，</a:t>
            </a:r>
            <a:endParaRPr lang="en-US" altLang="zh-TW" sz="2800" dirty="0"/>
          </a:p>
          <a:p>
            <a:pPr algn="ctr"/>
            <a:r>
              <a:rPr lang="zh-TW" altLang="en-US" sz="2800" dirty="0"/>
              <a:t>為什麼需要寶可夢訓練師？</a:t>
            </a:r>
          </a:p>
        </p:txBody>
      </p:sp>
    </p:spTree>
    <p:extLst>
      <p:ext uri="{BB962C8B-B14F-4D97-AF65-F5344CB8AC3E}">
        <p14:creationId xmlns:p14="http://schemas.microsoft.com/office/powerpoint/2010/main" val="41937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神奇寶貝第</a:t>
            </a:r>
            <a:r>
              <a:rPr lang="en-US" altLang="zh-TW" dirty="0"/>
              <a:t>5</a:t>
            </a:r>
            <a:r>
              <a:rPr lang="zh-TW" altLang="en-US" dirty="0"/>
              <a:t>集 尼比市的決鬥</a:t>
            </a:r>
          </a:p>
        </p:txBody>
      </p:sp>
      <p:pic>
        <p:nvPicPr>
          <p:cNvPr id="5" name="神奇寶貝第5集 尼比市的決鬥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9263" y="1825625"/>
            <a:ext cx="5705475" cy="4351338"/>
          </a:xfrm>
        </p:spPr>
      </p:pic>
      <p:sp>
        <p:nvSpPr>
          <p:cNvPr id="4" name="矩形 3"/>
          <p:cNvSpPr/>
          <p:nvPr/>
        </p:nvSpPr>
        <p:spPr>
          <a:xfrm>
            <a:off x="1970689" y="6176963"/>
            <a:ext cx="5202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https://www.youtube.com/watch?v=uUOZZb8eJ_k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5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訓練師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寶可夢訓練師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寶可夢訓練師要挑選適合的寶可夢來戰鬥</a:t>
            </a:r>
            <a:endParaRPr lang="en-US" altLang="zh-TW" sz="2400" dirty="0"/>
          </a:p>
          <a:p>
            <a:pPr lvl="1"/>
            <a:r>
              <a:rPr lang="zh-TW" altLang="en-US" dirty="0"/>
              <a:t>寶可夢有不同的屬性</a:t>
            </a:r>
            <a:endParaRPr lang="en-US" alt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AI </a:t>
            </a:r>
            <a:r>
              <a:rPr lang="zh-TW" altLang="en-US" sz="3200" dirty="0"/>
              <a:t>訓練師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AI</a:t>
            </a:r>
            <a:r>
              <a:rPr lang="zh-TW" altLang="en-US" sz="2400" dirty="0"/>
              <a:t>訓練師要挑選合適的 </a:t>
            </a:r>
            <a:r>
              <a:rPr lang="en-US" altLang="zh-TW" sz="2400" dirty="0"/>
              <a:t>model, loss function</a:t>
            </a:r>
          </a:p>
          <a:p>
            <a:pPr lvl="1"/>
            <a:r>
              <a:rPr lang="zh-TW" altLang="en-US" dirty="0"/>
              <a:t>不同 </a:t>
            </a:r>
            <a:r>
              <a:rPr lang="en-US" altLang="zh-TW" dirty="0"/>
              <a:t>model, loss function </a:t>
            </a:r>
            <a:r>
              <a:rPr lang="zh-TW" altLang="en-US" dirty="0"/>
              <a:t>適合解決不同的問題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59" y="412248"/>
            <a:ext cx="5796336" cy="11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6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神奇寶貝第</a:t>
            </a:r>
            <a:r>
              <a:rPr lang="en-US" altLang="zh-TW" dirty="0"/>
              <a:t>106</a:t>
            </a:r>
            <a:r>
              <a:rPr lang="zh-TW" altLang="en-US" dirty="0"/>
              <a:t>集 噴火龍</a:t>
            </a:r>
            <a:r>
              <a:rPr lang="en-US" altLang="zh-TW" dirty="0"/>
              <a:t>‧</a:t>
            </a:r>
            <a:r>
              <a:rPr lang="zh-TW" altLang="en-US" dirty="0"/>
              <a:t>就決定是你了</a:t>
            </a:r>
          </a:p>
        </p:txBody>
      </p:sp>
      <p:pic>
        <p:nvPicPr>
          <p:cNvPr id="4" name="神奇寶貝第106集 噴火龍‧就決定是你了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9263" y="1825625"/>
            <a:ext cx="5705475" cy="4351338"/>
          </a:xfrm>
        </p:spPr>
      </p:pic>
      <p:sp>
        <p:nvSpPr>
          <p:cNvPr id="5" name="矩形 4"/>
          <p:cNvSpPr/>
          <p:nvPr/>
        </p:nvSpPr>
        <p:spPr>
          <a:xfrm>
            <a:off x="1632141" y="6176963"/>
            <a:ext cx="5879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https://www.youtube.com/watch?v=4G_aoKiCDc4</a:t>
            </a:r>
          </a:p>
        </p:txBody>
      </p:sp>
    </p:spTree>
    <p:extLst>
      <p:ext uri="{BB962C8B-B14F-4D97-AF65-F5344CB8AC3E}">
        <p14:creationId xmlns:p14="http://schemas.microsoft.com/office/powerpoint/2010/main" val="125335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訓練師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寶可夢訓練師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寶可夢訓練師要挑選適合的寶可夢來戰鬥</a:t>
            </a:r>
            <a:endParaRPr lang="en-US" altLang="zh-TW" sz="2400" dirty="0"/>
          </a:p>
          <a:p>
            <a:pPr lvl="1"/>
            <a:r>
              <a:rPr lang="zh-TW" altLang="en-US" dirty="0"/>
              <a:t>寶可夢有不同的屬性</a:t>
            </a:r>
            <a:endParaRPr lang="en-US" altLang="zh-TW" dirty="0"/>
          </a:p>
          <a:p>
            <a:r>
              <a:rPr lang="zh-TW" altLang="en-US" sz="2400" dirty="0"/>
              <a:t>召喚出來的寶可夢不一定聽話</a:t>
            </a:r>
            <a:endParaRPr lang="en-US" altLang="zh-TW" sz="2400" dirty="0"/>
          </a:p>
          <a:p>
            <a:pPr lvl="1"/>
            <a:r>
              <a:rPr lang="en-US" altLang="zh-TW" dirty="0"/>
              <a:t>E.g. </a:t>
            </a:r>
            <a:r>
              <a:rPr lang="zh-TW" altLang="en-US" dirty="0"/>
              <a:t>小智的噴火龍</a:t>
            </a:r>
            <a:endParaRPr lang="en-US" altLang="zh-TW" dirty="0"/>
          </a:p>
          <a:p>
            <a:pPr lvl="1"/>
            <a:r>
              <a:rPr lang="zh-TW" altLang="en-US" dirty="0"/>
              <a:t>需要有經驗的寶可夢訓練師</a:t>
            </a:r>
            <a:endParaRPr lang="en-US" alt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AI </a:t>
            </a:r>
            <a:r>
              <a:rPr lang="zh-TW" altLang="en-US" sz="3200" dirty="0"/>
              <a:t>訓練師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AI</a:t>
            </a:r>
            <a:r>
              <a:rPr lang="zh-TW" altLang="en-US" sz="2400" dirty="0"/>
              <a:t>訓練師要挑選合適的 </a:t>
            </a:r>
            <a:r>
              <a:rPr lang="en-US" altLang="zh-TW" sz="2400" dirty="0"/>
              <a:t>model, loss function</a:t>
            </a:r>
          </a:p>
          <a:p>
            <a:pPr lvl="1"/>
            <a:r>
              <a:rPr lang="zh-TW" altLang="en-US" dirty="0"/>
              <a:t>不同 </a:t>
            </a:r>
            <a:r>
              <a:rPr lang="en-US" altLang="zh-TW" dirty="0"/>
              <a:t>model, loss function </a:t>
            </a:r>
            <a:r>
              <a:rPr lang="zh-TW" altLang="en-US" dirty="0"/>
              <a:t>適合解決不同的問題</a:t>
            </a:r>
            <a:endParaRPr lang="en-US" altLang="zh-TW" dirty="0"/>
          </a:p>
          <a:p>
            <a:r>
              <a:rPr lang="zh-TW" altLang="en-US" sz="2400" dirty="0"/>
              <a:t>不一定能找出 </a:t>
            </a:r>
            <a:r>
              <a:rPr lang="en-US" altLang="zh-TW" sz="2400" dirty="0"/>
              <a:t>best</a:t>
            </a:r>
            <a:r>
              <a:rPr lang="zh-TW" altLang="en-US" sz="2400" dirty="0"/>
              <a:t> </a:t>
            </a:r>
            <a:r>
              <a:rPr lang="en-US" altLang="zh-TW" sz="2400" dirty="0"/>
              <a:t>function</a:t>
            </a:r>
          </a:p>
          <a:p>
            <a:pPr lvl="1"/>
            <a:r>
              <a:rPr lang="en-US" altLang="zh-TW" dirty="0"/>
              <a:t>E.g. Deep Learning</a:t>
            </a:r>
          </a:p>
          <a:p>
            <a:pPr lvl="1"/>
            <a:r>
              <a:rPr lang="zh-TW" altLang="en-US" dirty="0"/>
              <a:t>需要有經驗的 </a:t>
            </a:r>
            <a:r>
              <a:rPr lang="en-US" altLang="zh-TW" dirty="0"/>
              <a:t>AI</a:t>
            </a:r>
            <a:r>
              <a:rPr lang="zh-TW" altLang="en-US" dirty="0"/>
              <a:t> 訓練師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59" y="412248"/>
            <a:ext cx="5796336" cy="11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大家還記得寶可夢的開場嗎？</a:t>
            </a:r>
          </a:p>
        </p:txBody>
      </p:sp>
      <p:pic>
        <p:nvPicPr>
          <p:cNvPr id="5" name="神奇寶貝第1集 神奇寶貝‧就決定是你了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9263" y="1825625"/>
            <a:ext cx="5705475" cy="4351338"/>
          </a:xfrm>
        </p:spPr>
      </p:pic>
      <p:sp>
        <p:nvSpPr>
          <p:cNvPr id="6" name="矩形 5"/>
          <p:cNvSpPr/>
          <p:nvPr/>
        </p:nvSpPr>
        <p:spPr>
          <a:xfrm>
            <a:off x="1719263" y="6311899"/>
            <a:ext cx="5596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https://www.youtube.com/watch?v=NyCNkq4ByzY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176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訓練師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厲害的 </a:t>
            </a:r>
            <a:r>
              <a:rPr lang="en-US" altLang="zh-TW" dirty="0"/>
              <a:t>AI</a:t>
            </a:r>
            <a:r>
              <a:rPr lang="zh-TW" altLang="en-US" dirty="0"/>
              <a:t> ， </a:t>
            </a:r>
            <a:r>
              <a:rPr lang="en-US" altLang="zh-TW" dirty="0"/>
              <a:t>AI</a:t>
            </a:r>
            <a:r>
              <a:rPr lang="zh-TW" altLang="en-US" dirty="0"/>
              <a:t> 訓練師功不可沒</a:t>
            </a:r>
            <a:endParaRPr lang="en-US" altLang="zh-TW" dirty="0"/>
          </a:p>
          <a:p>
            <a:r>
              <a:rPr lang="zh-TW" altLang="en-US" dirty="0"/>
              <a:t>讓我們一起朝 </a:t>
            </a:r>
            <a:r>
              <a:rPr lang="en-US" altLang="zh-TW" dirty="0"/>
              <a:t>AI</a:t>
            </a:r>
            <a:r>
              <a:rPr lang="zh-TW" altLang="en-US" dirty="0"/>
              <a:t> 訓練師之路邁進</a:t>
            </a:r>
          </a:p>
        </p:txBody>
      </p:sp>
      <p:pic>
        <p:nvPicPr>
          <p:cNvPr id="10242" name="Picture 2" descr="https://lh3.googleusercontent.com/-bpUPbubqFAA_edGVEIA9e4N4d31rQhVmNHL2n6v_z_jaix_zvP6v8xUcreRmUrK6LtgGmlIJAnUpIE0lYq10ueFX-nd-OY-Twe20bl5s-w4KFzwJUSsGeYLEJYi_qzmI9V5MiiKBYTc88dqa37n8WtOvoBmPU4ZPnszxjhREct76o6p_HOKudgBQ7tV44zrxRzaQvk29DhSAPQdj5eKtJPm-Rvxhll50OJPGhwFoJygJEM0ln4gM7ZULrp5cRbTJsaOzGmR933A10d7IoBOi4a_P2gNZ_Y02iOsfZhpRl7nXaDgp3mVGNlgZ8Qge34z0DmEfmhlucurowAL_86qiynI4DGwlfV8-Bn-ialg2DeYU4ruIKEsTdK1I0WkkQRg8sAUdpmKRM631qVX_dMKJHzCIm458Xagsf6sOr4ORpKq6Fw60aSRtfA8-lNcQ8fCLa5pkjuX77ZGxPGiTSnj8c7m1WoT6nfI_dHer7CDCCc4cemy1oydfAAq56N2sm2W5zhiBih22smPuiP-OXEvhOtTkfP-i--3rtYsLC_r0lUbYvbEEKhDuARP6dOhk4o7QE4I4eegthyxHwcyqYFDjfd3d8ZMcuf4=w428-h300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9" y="3018970"/>
            <a:ext cx="5075231" cy="355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381500" y="17122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http://www.gvm.com.tw/webonly_content_10787.html</a:t>
            </a:r>
          </a:p>
        </p:txBody>
      </p:sp>
    </p:spTree>
    <p:extLst>
      <p:ext uri="{BB962C8B-B14F-4D97-AF65-F5344CB8AC3E}">
        <p14:creationId xmlns:p14="http://schemas.microsoft.com/office/powerpoint/2010/main" val="11754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17448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What is </a:t>
            </a:r>
            <a:br>
              <a:rPr lang="en-US" altLang="zh-TW" dirty="0"/>
            </a:br>
            <a:r>
              <a:rPr lang="en-US" altLang="zh-TW" dirty="0"/>
              <a:t>Machine Learning?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299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62757" y="2146199"/>
            <a:ext cx="1323975" cy="2247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46" y="2017693"/>
            <a:ext cx="2172858" cy="10219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83" y="3162315"/>
            <a:ext cx="2164221" cy="9627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26" y="4185604"/>
            <a:ext cx="2195537" cy="11767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020432" y="2314285"/>
            <a:ext cx="136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“Hi”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20432" y="3412874"/>
            <a:ext cx="199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020432" y="4593954"/>
            <a:ext cx="170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“Good bye”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9" y="2215295"/>
            <a:ext cx="1800000" cy="134759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44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You said “Hello”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263686" y="5440795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audio data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814939" y="5362325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4396620" y="4394099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2540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2601425" y="4196342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70101" y="1768322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76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 animBg="1"/>
      <p:bldP spid="20" grpId="0" animBg="1"/>
      <p:bldP spid="21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409313" y="209424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057" y="1840786"/>
            <a:ext cx="931280" cy="105143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057" y="3097561"/>
            <a:ext cx="899978" cy="1075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7427251" y="344283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439337" y="473810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558" y="4378000"/>
            <a:ext cx="915693" cy="11818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62757" y="2146199"/>
            <a:ext cx="1323975" cy="22479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44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is “cat”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066394" y="5671198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images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814939" y="5362325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4396620" y="4394099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2540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2601425" y="4196342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70101" y="1768322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  <p:pic>
        <p:nvPicPr>
          <p:cNvPr id="28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50" y="2325077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7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15" grpId="0"/>
      <p:bldP spid="16" grpId="0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方程式" r:id="rId4" imgW="1790640" imgH="215640" progId="Equation.3">
                  <p:embed/>
                </p:oleObj>
              </mc:Choice>
              <mc:Fallback>
                <p:oleObj name="方程式" r:id="rId4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方程式" r:id="rId7" imgW="1790640" imgH="215640" progId="Equation.3">
                  <p:embed/>
                </p:oleObj>
              </mc:Choice>
              <mc:Fallback>
                <p:oleObj name="方程式" r:id="rId7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方程式" r:id="rId8" imgW="1676160" imgH="215640" progId="Equation.3">
                  <p:embed/>
                </p:oleObj>
              </mc:Choice>
              <mc:Fallback>
                <p:oleObj name="方程式" r:id="rId8" imgW="1676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315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/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/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/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3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/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4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5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50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2875</TotalTime>
  <Words>12316</Words>
  <Application>Microsoft Macintosh PowerPoint</Application>
  <PresentationFormat>全屏显示(4:3)</PresentationFormat>
  <Paragraphs>3058</Paragraphs>
  <Slides>47</Slides>
  <Notes>41</Notes>
  <HiddenSlides>0</HiddenSlides>
  <MMClips>3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佈景主題</vt:lpstr>
      <vt:lpstr>方程式</vt:lpstr>
      <vt:lpstr>Introduction of  this course</vt:lpstr>
      <vt:lpstr>李宏毅的個人網頁：http://speech.ee.ntu.edu.tw/~tlkagk/courses_ML17.html  </vt:lpstr>
      <vt:lpstr>參考書籍</vt:lpstr>
      <vt:lpstr>FAQ</vt:lpstr>
      <vt:lpstr>What is  Machine Learning?</vt:lpstr>
      <vt:lpstr>What is Machine Learning?</vt:lpstr>
      <vt:lpstr>What is Machine Learning?</vt:lpstr>
      <vt:lpstr>Machine Learning  ≈ Looking for a Function</vt:lpstr>
      <vt:lpstr>Framework </vt:lpstr>
      <vt:lpstr>Framework </vt:lpstr>
      <vt:lpstr>Framework </vt:lpstr>
      <vt:lpstr>Machine Learning is so simple ……</vt:lpstr>
      <vt:lpstr>Learning Map</vt:lpstr>
      <vt:lpstr>PowerPoint 演示文稿</vt:lpstr>
      <vt:lpstr>Learning Map</vt:lpstr>
      <vt:lpstr>Learning Map</vt:lpstr>
      <vt:lpstr>Classification</vt:lpstr>
      <vt:lpstr>Binary Classification</vt:lpstr>
      <vt:lpstr>Multi-class Classification</vt:lpstr>
      <vt:lpstr>Learning Map</vt:lpstr>
      <vt:lpstr>Classification - Deep Learning</vt:lpstr>
      <vt:lpstr>Classification - Deep Learning</vt:lpstr>
      <vt:lpstr>Classification - Deep Learning</vt:lpstr>
      <vt:lpstr>Learning Map</vt:lpstr>
      <vt:lpstr>Semi-supervised Learning</vt:lpstr>
      <vt:lpstr>Learning Map</vt:lpstr>
      <vt:lpstr>Transfer Learning</vt:lpstr>
      <vt:lpstr>Learning Map</vt:lpstr>
      <vt:lpstr>Unsupervised Learning</vt:lpstr>
      <vt:lpstr>Unsupervised Learning</vt:lpstr>
      <vt:lpstr>Unsupervised Learning</vt:lpstr>
      <vt:lpstr>Unsupervised Learning</vt:lpstr>
      <vt:lpstr>Learning Map</vt:lpstr>
      <vt:lpstr>Structured Learning  - Beyond Classification</vt:lpstr>
      <vt:lpstr>Learning Map</vt:lpstr>
      <vt:lpstr>Reinforcement Learning</vt:lpstr>
      <vt:lpstr>Supervised v.s. Reinforcement</vt:lpstr>
      <vt:lpstr>Supervised v.s. Reinforcement</vt:lpstr>
      <vt:lpstr>PowerPoint 演示文稿</vt:lpstr>
      <vt:lpstr>Why we need to learn Machine Learning?</vt:lpstr>
      <vt:lpstr>AI 訓練師</vt:lpstr>
      <vt:lpstr>神奇寶貝第5集 尼比市的決鬥</vt:lpstr>
      <vt:lpstr>AI 訓練師</vt:lpstr>
      <vt:lpstr>神奇寶貝第106集 噴火龍‧就決定是你了</vt:lpstr>
      <vt:lpstr>AI 訓練師</vt:lpstr>
      <vt:lpstr>大家還記得寶可夢的開場嗎？</vt:lpstr>
      <vt:lpstr>AI 訓練師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 Machine Learning</dc:title>
  <dc:creator>Lee Hung-yi</dc:creator>
  <cp:lastModifiedBy>Microsoft Office User</cp:lastModifiedBy>
  <cp:revision>138</cp:revision>
  <dcterms:created xsi:type="dcterms:W3CDTF">2016-09-18T02:02:43Z</dcterms:created>
  <dcterms:modified xsi:type="dcterms:W3CDTF">2025-01-12T13:37:04Z</dcterms:modified>
</cp:coreProperties>
</file>